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90" r:id="rId2"/>
    <p:sldId id="269" r:id="rId3"/>
    <p:sldId id="270" r:id="rId4"/>
    <p:sldId id="288" r:id="rId5"/>
    <p:sldId id="272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00B050"/>
                </a:solidFill>
              </a:rPr>
              <a:t>Me llamo __________clase 701</a:t>
            </a:r>
            <a:br>
              <a:rPr lang="en-US" kern="0" smtClean="0">
                <a:solidFill>
                  <a:srgbClr val="00B050"/>
                </a:solidFill>
              </a:rPr>
            </a:br>
            <a:r>
              <a:rPr lang="en-US" kern="0" smtClean="0">
                <a:solidFill>
                  <a:srgbClr val="00B050"/>
                </a:solidFill>
              </a:rPr>
              <a:t>La fecha es 4 de junio del 2018</a:t>
            </a:r>
            <a:endParaRPr lang="en-US" kern="0" dirty="0">
              <a:solidFill>
                <a:srgbClr val="00B05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Proposito 72c</a:t>
            </a:r>
          </a:p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Actividad Inicial: </a:t>
            </a:r>
            <a:r>
              <a:rPr lang="en-US" kern="0" smtClean="0"/>
              <a:t>copia y completa con SER o ESTAR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Yo ______ en la escuela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Martin y Belinda ______ hermanos.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Tú ______ alumno en TRCS.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Nosotros _______ almunos buenos.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Hector ______ muy nervioso.</a:t>
            </a:r>
          </a:p>
          <a:p>
            <a:pPr marL="514350" indent="-514350">
              <a:buFontTx/>
              <a:buAutoNum type="arabicPeriod"/>
            </a:pPr>
            <a:r>
              <a:rPr lang="en-US" kern="0" smtClean="0"/>
              <a:t>Tú _______ en Nueva York</a:t>
            </a:r>
          </a:p>
          <a:p>
            <a:pPr marL="0" indent="0">
              <a:buFontTx/>
              <a:buNone/>
            </a:pP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914105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Los pronombres </a:t>
            </a:r>
            <a:r>
              <a:rPr lang="en-US" altLang="en-US" sz="4000" b="1">
                <a:solidFill>
                  <a:srgbClr val="FF0000"/>
                </a:solidFill>
              </a:rPr>
              <a:t>me, te, nos</a:t>
            </a:r>
            <a:r>
              <a:rPr lang="en-US" altLang="en-US" sz="4000">
                <a:solidFill>
                  <a:srgbClr val="FF0000"/>
                </a:solidFill>
              </a:rPr>
              <a:t/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>
                <a:solidFill>
                  <a:schemeClr val="accent2"/>
                </a:solidFill>
              </a:rPr>
              <a:t>(telling what happens to whom)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We already learned the pronouns </a:t>
            </a:r>
            <a:r>
              <a:rPr lang="en-US" altLang="en-US" b="1"/>
              <a:t>me, te </a:t>
            </a:r>
            <a:r>
              <a:rPr lang="es-ES_tradnl" altLang="en-US"/>
              <a:t>and </a:t>
            </a:r>
            <a:r>
              <a:rPr lang="es-ES_tradnl" altLang="en-US" b="1"/>
              <a:t>nos</a:t>
            </a:r>
            <a:r>
              <a:rPr lang="es-ES_tradnl" altLang="en-US"/>
              <a:t>. Do you remember with what verbs and/or expressions?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/>
              <a:t>Interesar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>
                <a:solidFill>
                  <a:srgbClr val="008000"/>
                </a:solidFill>
              </a:rPr>
              <a:t>Me interesa el arte.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>
                <a:solidFill>
                  <a:srgbClr val="008000"/>
                </a:solidFill>
              </a:rPr>
              <a:t>¿te interesan las matemáticas?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/>
              <a:t>Aburrir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CC00CC"/>
                </a:solidFill>
              </a:rPr>
              <a:t>-La clase de historia nos aburre.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CC00CC"/>
                </a:solidFill>
              </a:rPr>
              <a:t>-Me aburre el béisbol en la televisión.</a:t>
            </a:r>
          </a:p>
        </p:txBody>
      </p:sp>
    </p:spTree>
    <p:extLst>
      <p:ext uri="{BB962C8B-B14F-4D97-AF65-F5344CB8AC3E}">
        <p14:creationId xmlns:p14="http://schemas.microsoft.com/office/powerpoint/2010/main" val="4086798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6553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n-US" altLang="en-US" sz="2800" b="1"/>
              <a:t>Me, te</a:t>
            </a:r>
            <a:r>
              <a:rPr lang="en-US" altLang="en-US" sz="2800"/>
              <a:t> and </a:t>
            </a:r>
            <a:r>
              <a:rPr lang="en-US" altLang="en-US" sz="2800" b="1"/>
              <a:t>nos</a:t>
            </a:r>
            <a:r>
              <a:rPr lang="en-US" altLang="en-US" sz="2800"/>
              <a:t> are called </a:t>
            </a:r>
            <a:r>
              <a:rPr lang="en-US" altLang="en-US" sz="2800" b="1"/>
              <a:t>“object pronouns” </a:t>
            </a:r>
            <a:r>
              <a:rPr lang="en-US" altLang="en-US" sz="2800"/>
              <a:t>The object pronoun is placed right </a:t>
            </a:r>
            <a:r>
              <a:rPr lang="en-US" altLang="en-US" sz="2800" u="sng"/>
              <a:t>before</a:t>
            </a:r>
            <a:r>
              <a:rPr lang="en-US" altLang="en-US" sz="2800"/>
              <a:t> the verb.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i="1"/>
              <a:t>Por ejemplo: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a</a:t>
            </a:r>
            <a:r>
              <a:rPr lang="es-ES_tradnl" altLang="en-US" sz="2800" i="1">
                <a:solidFill>
                  <a:srgbClr val="0000FF"/>
                </a:solidFill>
              </a:rPr>
              <a:t>-</a:t>
            </a:r>
            <a:r>
              <a:rPr lang="es-ES_tradnl" altLang="en-US" sz="2800">
                <a:solidFill>
                  <a:srgbClr val="0000FF"/>
                </a:solidFill>
              </a:rPr>
              <a:t>El medico </a:t>
            </a:r>
            <a:r>
              <a:rPr lang="es-ES_tradnl" altLang="en-US" sz="2800" b="1">
                <a:solidFill>
                  <a:srgbClr val="0000FF"/>
                </a:solidFill>
              </a:rPr>
              <a:t>me </a:t>
            </a:r>
            <a:r>
              <a:rPr lang="es-ES_tradnl" altLang="en-US" sz="2800">
                <a:solidFill>
                  <a:srgbClr val="0000FF"/>
                </a:solidFill>
              </a:rPr>
              <a:t>examina.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b-La farmacéutica </a:t>
            </a:r>
            <a:r>
              <a:rPr lang="es-ES_tradnl" altLang="en-US" sz="2800" b="1">
                <a:solidFill>
                  <a:srgbClr val="0000FF"/>
                </a:solidFill>
              </a:rPr>
              <a:t>te</a:t>
            </a:r>
            <a:r>
              <a:rPr lang="es-ES_tradnl" altLang="en-US" sz="2800">
                <a:solidFill>
                  <a:srgbClr val="0000FF"/>
                </a:solidFill>
              </a:rPr>
              <a:t> vende la receta.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c-La profesora </a:t>
            </a:r>
            <a:r>
              <a:rPr lang="es-ES_tradnl" altLang="en-US" sz="2800" b="1">
                <a:solidFill>
                  <a:srgbClr val="0000FF"/>
                </a:solidFill>
              </a:rPr>
              <a:t>nos</a:t>
            </a:r>
            <a:r>
              <a:rPr lang="es-ES_tradnl" altLang="en-US" sz="2800">
                <a:solidFill>
                  <a:srgbClr val="0000FF"/>
                </a:solidFill>
              </a:rPr>
              <a:t> da un examen.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The object pronouns tell us who is receiving the action of the verb. So…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a-The doctor examines </a:t>
            </a:r>
            <a:r>
              <a:rPr lang="en-US" altLang="en-US" sz="2800" b="1">
                <a:solidFill>
                  <a:srgbClr val="FF3300"/>
                </a:solidFill>
              </a:rPr>
              <a:t>me.</a:t>
            </a:r>
            <a:endParaRPr lang="en-US" altLang="en-US" sz="2800">
              <a:solidFill>
                <a:srgbClr val="FF33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b-The pharmacist sells </a:t>
            </a:r>
            <a:r>
              <a:rPr lang="en-US" altLang="en-US" sz="2800" b="1">
                <a:solidFill>
                  <a:srgbClr val="FF3300"/>
                </a:solidFill>
              </a:rPr>
              <a:t>you</a:t>
            </a:r>
            <a:r>
              <a:rPr lang="en-US" altLang="en-US" sz="2800">
                <a:solidFill>
                  <a:srgbClr val="FF3300"/>
                </a:solidFill>
              </a:rPr>
              <a:t> the prescription.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c-The teacher gives </a:t>
            </a:r>
            <a:r>
              <a:rPr lang="en-US" altLang="en-US" sz="2800" b="1">
                <a:solidFill>
                  <a:srgbClr val="FF3300"/>
                </a:solidFill>
              </a:rPr>
              <a:t>us </a:t>
            </a:r>
            <a:r>
              <a:rPr lang="en-US" altLang="en-US" sz="2800">
                <a:solidFill>
                  <a:srgbClr val="FF3300"/>
                </a:solidFill>
              </a:rPr>
              <a:t>an exam.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To make it negative, you add the </a:t>
            </a:r>
            <a:r>
              <a:rPr lang="en-US" altLang="en-US" sz="2800" b="1"/>
              <a:t>no</a:t>
            </a:r>
            <a:r>
              <a:rPr lang="en-US" altLang="en-US" sz="2800"/>
              <a:t> in front of the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“object pronoun”.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CC00CC"/>
                </a:solidFill>
              </a:rPr>
              <a:t>El estudiante </a:t>
            </a:r>
            <a:r>
              <a:rPr lang="en-US" altLang="en-US" sz="2800" b="1">
                <a:solidFill>
                  <a:srgbClr val="CC00CC"/>
                </a:solidFill>
              </a:rPr>
              <a:t>no</a:t>
            </a:r>
            <a:r>
              <a:rPr lang="en-US" altLang="en-US" sz="2800">
                <a:solidFill>
                  <a:srgbClr val="CC00CC"/>
                </a:solidFill>
              </a:rPr>
              <a:t> me escucha.</a:t>
            </a:r>
          </a:p>
        </p:txBody>
      </p:sp>
    </p:spTree>
    <p:extLst>
      <p:ext uri="{BB962C8B-B14F-4D97-AF65-F5344CB8AC3E}">
        <p14:creationId xmlns:p14="http://schemas.microsoft.com/office/powerpoint/2010/main" val="1104962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990600"/>
            <a:ext cx="89916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/>
              <a:t>I- Make each sentence negative. Follow the model.</a:t>
            </a:r>
          </a:p>
          <a:p>
            <a:pPr marL="609600" indent="-609600">
              <a:buFontTx/>
              <a:buNone/>
            </a:pPr>
            <a:r>
              <a:rPr lang="es-ES_tradnl" altLang="en-US" b="1" kern="0" smtClean="0"/>
              <a:t>Mis amigos me ven.</a:t>
            </a:r>
            <a:r>
              <a:rPr lang="es-ES_tradnl" altLang="en-US" kern="0" smtClean="0"/>
              <a:t>    </a:t>
            </a:r>
            <a:r>
              <a:rPr lang="es-ES_tradnl" altLang="en-US" b="1" kern="0" smtClean="0">
                <a:solidFill>
                  <a:srgbClr val="0000FF"/>
                </a:solidFill>
              </a:rPr>
              <a:t>Mis amigos no me ven.</a:t>
            </a:r>
          </a:p>
          <a:p>
            <a:pPr marL="609600" indent="-609600">
              <a:buFontTx/>
              <a:buNone/>
            </a:pPr>
            <a:endParaRPr lang="es-ES_tradnl" altLang="en-US" b="1" kern="0" smtClean="0">
              <a:solidFill>
                <a:srgbClr val="0000FF"/>
              </a:solidFill>
            </a:endParaRP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El profesor nos habla.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Yo te doy los CD.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¿Quién me comprende?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Él me escucha.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 kern="0" smtClean="0"/>
              <a:t>Ellos nos dicen la verdad.</a:t>
            </a:r>
            <a:endParaRPr lang="es-ES_tradnl" altLang="en-US" kern="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50608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58213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II- </a:t>
            </a:r>
            <a:r>
              <a:rPr lang="es-ES_tradnl" altLang="en-US" dirty="0" err="1"/>
              <a:t>Rewrite</a:t>
            </a:r>
            <a:r>
              <a:rPr lang="es-ES_tradnl" altLang="en-US" dirty="0"/>
              <a:t> </a:t>
            </a:r>
            <a:r>
              <a:rPr lang="es-ES_tradnl" altLang="en-US" dirty="0" err="1"/>
              <a:t>each</a:t>
            </a:r>
            <a:r>
              <a:rPr lang="es-ES_tradnl" altLang="en-US" dirty="0"/>
              <a:t> </a:t>
            </a:r>
            <a:r>
              <a:rPr lang="es-ES_tradnl" altLang="en-US" dirty="0" err="1"/>
              <a:t>statement</a:t>
            </a:r>
            <a:r>
              <a:rPr lang="es-ES_tradnl" altLang="en-US" dirty="0"/>
              <a:t> as a </a:t>
            </a:r>
            <a:r>
              <a:rPr lang="es-ES_tradnl" altLang="en-US" dirty="0" err="1"/>
              <a:t>question</a:t>
            </a:r>
            <a:r>
              <a:rPr lang="es-ES_tradnl" altLang="en-US" dirty="0"/>
              <a:t>. </a:t>
            </a:r>
            <a:r>
              <a:rPr lang="es-ES_tradnl" altLang="en-US" dirty="0" err="1"/>
              <a:t>Follow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model</a:t>
            </a:r>
            <a:r>
              <a:rPr lang="es-ES_tradnl" altLang="en-US" dirty="0"/>
              <a:t>.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Hint</a:t>
            </a:r>
            <a:r>
              <a:rPr lang="es-ES_tradnl" altLang="en-US" i="1" dirty="0"/>
              <a:t>: </a:t>
            </a:r>
            <a:r>
              <a:rPr lang="es-ES_tradnl" altLang="en-US" i="1" dirty="0" err="1"/>
              <a:t>put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the</a:t>
            </a:r>
            <a:r>
              <a:rPr lang="es-ES_tradnl" altLang="en-US" i="1" dirty="0"/>
              <a:t> </a:t>
            </a:r>
            <a:r>
              <a:rPr lang="es-ES_tradnl" altLang="en-US" b="1" i="1" dirty="0" err="1">
                <a:solidFill>
                  <a:srgbClr val="CC00CC"/>
                </a:solidFill>
              </a:rPr>
              <a:t>S</a:t>
            </a:r>
            <a:r>
              <a:rPr lang="es-ES_tradnl" altLang="en-US" i="1" dirty="0" err="1"/>
              <a:t>ubject</a:t>
            </a:r>
            <a:r>
              <a:rPr lang="es-ES_tradnl" altLang="en-US" i="1" dirty="0"/>
              <a:t> </a:t>
            </a:r>
            <a:r>
              <a:rPr lang="es-ES_tradnl" altLang="en-US" b="1" i="1" dirty="0" err="1">
                <a:solidFill>
                  <a:srgbClr val="CC00CC"/>
                </a:solidFill>
              </a:rPr>
              <a:t>P</a:t>
            </a:r>
            <a:r>
              <a:rPr lang="es-ES_tradnl" altLang="en-US" i="1" dirty="0" err="1"/>
              <a:t>ronoun</a:t>
            </a:r>
            <a:r>
              <a:rPr lang="es-ES_tradnl" altLang="en-US" i="1" dirty="0"/>
              <a:t> in </a:t>
            </a:r>
            <a:r>
              <a:rPr lang="es-ES_tradnl" altLang="en-US" i="1" dirty="0" err="1"/>
              <a:t>front</a:t>
            </a:r>
            <a:r>
              <a:rPr lang="es-ES_tradnl" altLang="en-US" i="1" dirty="0"/>
              <a:t> of </a:t>
            </a:r>
            <a:r>
              <a:rPr lang="es-ES_tradnl" altLang="en-US" i="1" dirty="0" err="1"/>
              <a:t>the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Verb</a:t>
            </a:r>
            <a:r>
              <a:rPr lang="es-ES_tradnl" altLang="en-US" i="1" dirty="0"/>
              <a:t>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dirty="0"/>
              <a:t>   Ellos nos comprenden</a:t>
            </a:r>
            <a:r>
              <a:rPr lang="es-ES_tradnl" altLang="en-US" sz="2800" dirty="0"/>
              <a:t>  =    </a:t>
            </a:r>
            <a:r>
              <a:rPr lang="es-ES_tradnl" altLang="en-US" sz="2800" dirty="0">
                <a:solidFill>
                  <a:srgbClr val="0000FF"/>
                </a:solidFill>
              </a:rPr>
              <a:t>¿Nos comprenden ellos?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>
              <a:solidFill>
                <a:srgbClr val="0000FF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Uds. me ayudan mañana.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Tú nos visitas en el hospital.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Yo te doy la cita.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Ellas me saludan en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Ellos nos escuchan.</a:t>
            </a: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304800" y="1676400"/>
            <a:ext cx="9906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3657600" y="20574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1066800" y="2133600"/>
            <a:ext cx="2590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572250" y="2057400"/>
            <a:ext cx="666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verb</a:t>
            </a: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5943600" y="2133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7" name="Oval 15"/>
          <p:cNvSpPr>
            <a:spLocks noChangeArrowheads="1"/>
          </p:cNvSpPr>
          <p:nvPr/>
        </p:nvSpPr>
        <p:spPr bwMode="auto">
          <a:xfrm>
            <a:off x="8001000" y="1600200"/>
            <a:ext cx="762000" cy="762000"/>
          </a:xfrm>
          <a:prstGeom prst="ellipse">
            <a:avLst/>
          </a:prstGeom>
          <a:noFill/>
          <a:ln w="19050">
            <a:solidFill>
              <a:srgbClr val="CC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8147050" y="2362200"/>
            <a:ext cx="61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CC00CC"/>
                </a:solidFill>
              </a:rPr>
              <a:t>S.P.</a:t>
            </a:r>
          </a:p>
        </p:txBody>
      </p:sp>
    </p:spTree>
    <p:extLst>
      <p:ext uri="{BB962C8B-B14F-4D97-AF65-F5344CB8AC3E}">
        <p14:creationId xmlns:p14="http://schemas.microsoft.com/office/powerpoint/2010/main" val="1514883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72c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13</a:t>
            </a:r>
            <a:r>
              <a:rPr lang="en-US" dirty="0" smtClean="0"/>
              <a:t> p. 209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323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9536</TotalTime>
  <Words>337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Los pronombres me, te, nos (telling what happens to whom)</vt:lpstr>
      <vt:lpstr>PowerPoint Presentation</vt:lpstr>
      <vt:lpstr>PowerPoint Presentation</vt:lpstr>
      <vt:lpstr>PowerPoint Presentation</vt:lpstr>
      <vt:lpstr>Tarea # 72c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41</cp:revision>
  <cp:lastPrinted>2015-03-18T19:20:57Z</cp:lastPrinted>
  <dcterms:created xsi:type="dcterms:W3CDTF">2015-03-17T21:58:59Z</dcterms:created>
  <dcterms:modified xsi:type="dcterms:W3CDTF">2018-06-04T16:51:14Z</dcterms:modified>
</cp:coreProperties>
</file>